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334" r:id="rId2"/>
    <p:sldId id="304" r:id="rId3"/>
    <p:sldId id="307" r:id="rId4"/>
    <p:sldId id="308" r:id="rId5"/>
    <p:sldId id="314" r:id="rId6"/>
    <p:sldId id="305" r:id="rId7"/>
    <p:sldId id="30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CC"/>
    <a:srgbClr val="CCFFCC"/>
    <a:srgbClr val="FF6600"/>
    <a:srgbClr val="66FFFF"/>
    <a:srgbClr val="FFCCCC"/>
    <a:srgbClr val="FF99CC"/>
    <a:srgbClr val="66CC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56" d="100"/>
          <a:sy n="56" d="100"/>
        </p:scale>
        <p:origin x="-7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A4B36ED7-707E-4E56-B74C-B4C25487286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0A4CF-A8CC-41B8-9802-A4589ACE3E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4E2F6-5FA2-49F5-9D23-F06AAB2594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8DF9C-99DC-4472-A2CD-C200753D23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F9485-1AFC-4927-830C-CA5DD49475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C920C-CAD4-4AF2-9487-B56AA42B9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D0A3F-1E0F-45AC-80C6-84A2DF452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62FEC-54D6-4B0E-80F6-7C68D4BB6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C02FD-155B-40BE-913D-FD08497F9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7AB66-D399-4B4F-A70B-F30A0A69D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A245F-6AEC-4520-B22F-0DDE43E06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03DACF8C-B7CC-4543-96FA-6B5BEB22B47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055" name="Picture 7" descr="paint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b="1"/>
              <a:t>Myers </a:t>
            </a:r>
            <a:r>
              <a:rPr lang="en-US" altLang="en-US" b="1" i="1">
                <a:solidFill>
                  <a:srgbClr val="6600CC"/>
                </a:solidFill>
              </a:rPr>
              <a:t>PSYCHOLOGY</a:t>
            </a:r>
            <a:r>
              <a:rPr lang="en-US" altLang="en-US" sz="3600" i="1">
                <a:solidFill>
                  <a:srgbClr val="6600CC"/>
                </a:solidFill>
              </a:rPr>
              <a:t> </a:t>
            </a:r>
            <a:r>
              <a:rPr lang="en-US" altLang="en-US" sz="1600" i="1">
                <a:solidFill>
                  <a:srgbClr val="6600CC"/>
                </a:solidFill>
              </a:rPr>
              <a:t> </a:t>
            </a:r>
            <a:br>
              <a:rPr lang="en-US" altLang="en-US" sz="1600" i="1">
                <a:solidFill>
                  <a:srgbClr val="6600CC"/>
                </a:solidFill>
              </a:rPr>
            </a:br>
            <a:r>
              <a:rPr lang="en-US" altLang="en-US" sz="1600" i="1">
                <a:solidFill>
                  <a:srgbClr val="6600CC"/>
                </a:solidFill>
              </a:rPr>
              <a:t>		</a:t>
            </a:r>
            <a:r>
              <a:rPr lang="en-US" altLang="en-US" sz="2400" i="1">
                <a:solidFill>
                  <a:srgbClr val="6600CC"/>
                </a:solidFill>
              </a:rPr>
              <a:t>Seventh Edition in Modules</a:t>
            </a:r>
            <a:endParaRPr lang="en-US" altLang="en-US" sz="4800"/>
          </a:p>
        </p:txBody>
      </p:sp>
      <p:sp>
        <p:nvSpPr>
          <p:cNvPr id="9728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178800" cy="455295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 altLang="en-US" sz="4400" b="1"/>
              <a:t>Module 23</a:t>
            </a:r>
            <a:r>
              <a:rPr lang="en-US" altLang="en-US" sz="4400" b="1">
                <a:solidFill>
                  <a:srgbClr val="6600CC"/>
                </a:solidFill>
              </a:rPr>
              <a:t> </a:t>
            </a:r>
          </a:p>
          <a:p>
            <a:pPr algn="ctr">
              <a:buFont typeface="Monotype Sorts" pitchFamily="2" charset="2"/>
              <a:buNone/>
            </a:pPr>
            <a:r>
              <a:rPr lang="en-US" altLang="en-US" sz="4800" b="1">
                <a:solidFill>
                  <a:srgbClr val="6600CC"/>
                </a:solidFill>
              </a:rPr>
              <a:t>Introduction to Memory</a:t>
            </a:r>
          </a:p>
          <a:p>
            <a:pPr algn="ctr">
              <a:buFont typeface="Monotype Sorts" pitchFamily="2" charset="2"/>
              <a:buNone/>
            </a:pPr>
            <a:endParaRPr lang="en-US" altLang="en-US" sz="2800"/>
          </a:p>
          <a:p>
            <a:pPr algn="ctr">
              <a:buFont typeface="Monotype Sorts" pitchFamily="2" charset="2"/>
              <a:buNone/>
            </a:pPr>
            <a:r>
              <a:rPr lang="en-US" altLang="en-US" sz="2800"/>
              <a:t>James A. McCubbin, Ph.D.</a:t>
            </a:r>
          </a:p>
          <a:p>
            <a:pPr algn="ctr">
              <a:buFont typeface="Monotype Sorts" pitchFamily="2" charset="2"/>
              <a:buNone/>
            </a:pPr>
            <a:r>
              <a:rPr lang="en-US" altLang="en-US" sz="2800"/>
              <a:t>Clemson University</a:t>
            </a:r>
          </a:p>
          <a:p>
            <a:pPr algn="ctr">
              <a:buFont typeface="Monotype Sorts" pitchFamily="2" charset="2"/>
              <a:buNone/>
            </a:pPr>
            <a:endParaRPr lang="en-US" altLang="en-US" sz="2800"/>
          </a:p>
          <a:p>
            <a:pPr algn="ctr">
              <a:buFont typeface="Monotype Sorts" pitchFamily="2" charset="2"/>
              <a:buNone/>
            </a:pPr>
            <a:r>
              <a:rPr lang="en-US" altLang="en-US" sz="2800"/>
              <a:t>Worth Publishers</a:t>
            </a:r>
          </a:p>
        </p:txBody>
      </p:sp>
      <p:pic>
        <p:nvPicPr>
          <p:cNvPr id="97284" name="Picture 2052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Memory</a:t>
            </a:r>
            <a:endParaRPr lang="en-US" altLang="en-US" sz="36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6858000" cy="457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Memory</a:t>
            </a:r>
            <a:endParaRPr lang="en-US" altLang="en-US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persistence of learning over time through the storage and retrieval of information</a:t>
            </a:r>
            <a:endParaRPr lang="en-US" altLang="en-US"/>
          </a:p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Flashbulb Memory</a:t>
            </a:r>
            <a:endParaRPr lang="en-US" altLang="en-US">
              <a:solidFill>
                <a:srgbClr val="6600CC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a clear memory of an emotionally significant moment or event</a:t>
            </a:r>
            <a:endParaRPr lang="en-US" altLang="en-US">
              <a:solidFill>
                <a:srgbClr val="6600CC"/>
              </a:solidFill>
            </a:endParaRPr>
          </a:p>
        </p:txBody>
      </p:sp>
      <p:pic>
        <p:nvPicPr>
          <p:cNvPr id="62471" name="Picture 7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Memory</a:t>
            </a:r>
            <a:endParaRPr lang="en-US" altLang="en-US" sz="3600"/>
          </a:p>
        </p:txBody>
      </p:sp>
      <p:sp>
        <p:nvSpPr>
          <p:cNvPr id="655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874000" cy="4495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>
                <a:solidFill>
                  <a:srgbClr val="6600CC"/>
                </a:solidFill>
              </a:rPr>
              <a:t>Memory as Information Processing</a:t>
            </a:r>
            <a:endParaRPr lang="en-US" altLang="en-US" sz="2800"/>
          </a:p>
          <a:p>
            <a:pPr lvl="1">
              <a:buFont typeface="Wingdings" pitchFamily="2" charset="2"/>
              <a:buChar char="§"/>
            </a:pPr>
            <a:r>
              <a:rPr lang="en-US" altLang="en-US"/>
              <a:t>similar to a computer</a:t>
            </a:r>
            <a:r>
              <a:rPr lang="en-US" altLang="en-US" sz="2000"/>
              <a:t> </a:t>
            </a:r>
            <a:endParaRPr lang="en-US" altLang="en-US" sz="2400"/>
          </a:p>
          <a:p>
            <a:pPr lvl="2">
              <a:buFont typeface="Wingdings" pitchFamily="2" charset="2"/>
              <a:buChar char="§"/>
            </a:pPr>
            <a:r>
              <a:rPr lang="en-US" altLang="en-US"/>
              <a:t>write to file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/>
              <a:t>save to disk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/>
              <a:t>read from disk</a:t>
            </a:r>
            <a:endParaRPr lang="en-US" altLang="en-US" sz="2000"/>
          </a:p>
          <a:p>
            <a:pPr>
              <a:buFont typeface="Wingdings" pitchFamily="2" charset="2"/>
              <a:buChar char="§"/>
            </a:pPr>
            <a:r>
              <a:rPr lang="en-US" altLang="en-US">
                <a:solidFill>
                  <a:srgbClr val="6600CC"/>
                </a:solidFill>
              </a:rPr>
              <a:t>Encoding</a:t>
            </a:r>
            <a:endParaRPr lang="en-US" altLang="en-US" sz="2400"/>
          </a:p>
          <a:p>
            <a:pPr lvl="1">
              <a:buFont typeface="Wingdings" pitchFamily="2" charset="2"/>
              <a:buChar char="§"/>
            </a:pPr>
            <a:r>
              <a:rPr lang="en-US" altLang="en-US"/>
              <a:t>the processing of information into the memory system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en-US"/>
              <a:t>i.e., extracting meaning</a:t>
            </a:r>
          </a:p>
        </p:txBody>
      </p:sp>
      <p:pic>
        <p:nvPicPr>
          <p:cNvPr id="65542" name="Picture 1030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Memory</a:t>
            </a:r>
            <a:endParaRPr lang="en-US" altLang="en-US" sz="3600"/>
          </a:p>
        </p:txBody>
      </p:sp>
      <p:sp>
        <p:nvSpPr>
          <p:cNvPr id="6656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620000" cy="44767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Storage</a:t>
            </a:r>
            <a:endParaRPr lang="en-US" altLang="en-US" sz="3600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the retention of encoded information over time</a:t>
            </a:r>
          </a:p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Retrieval</a:t>
            </a:r>
            <a:endParaRPr lang="en-US" altLang="en-US" sz="3600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process of getting information out of memory</a:t>
            </a:r>
          </a:p>
        </p:txBody>
      </p:sp>
      <p:pic>
        <p:nvPicPr>
          <p:cNvPr id="66566" name="Picture 2054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Memory</a:t>
            </a:r>
            <a:endParaRPr lang="en-US" altLang="en-US" sz="36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620000" cy="44767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Sensory Memory</a:t>
            </a:r>
            <a:endParaRPr lang="en-US" altLang="en-US" sz="3600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the immediate, initial recording of sensory information in the memory system</a:t>
            </a:r>
            <a:endParaRPr lang="en-US" altLang="en-US"/>
          </a:p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Working Memory</a:t>
            </a:r>
            <a:endParaRPr lang="en-US" altLang="en-US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focuses more on the processing of briefly stored information</a:t>
            </a:r>
          </a:p>
        </p:txBody>
      </p:sp>
      <p:pic>
        <p:nvPicPr>
          <p:cNvPr id="72709" name="Picture 5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Memory</a:t>
            </a:r>
            <a:endParaRPr lang="en-US" altLang="en-US" sz="3600"/>
          </a:p>
        </p:txBody>
      </p:sp>
      <p:sp>
        <p:nvSpPr>
          <p:cNvPr id="6349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178800" cy="4876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Short-Term Memory</a:t>
            </a:r>
            <a:endParaRPr lang="en-US" altLang="en-US" sz="3600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activated memory that holds a few items briefly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look up a phone number, then quickly dial before the information is forgotten</a:t>
            </a:r>
          </a:p>
          <a:p>
            <a:pPr>
              <a:buFont typeface="Wingdings" pitchFamily="2" charset="2"/>
              <a:buChar char="§"/>
            </a:pPr>
            <a:r>
              <a:rPr lang="en-US" altLang="en-US" sz="3600">
                <a:solidFill>
                  <a:srgbClr val="6600CC"/>
                </a:solidFill>
              </a:rPr>
              <a:t>Long-Term Memory</a:t>
            </a:r>
            <a:endParaRPr lang="en-US" altLang="en-US" sz="3600"/>
          </a:p>
          <a:p>
            <a:pPr lvl="1">
              <a:buFont typeface="Wingdings" pitchFamily="2" charset="2"/>
              <a:buChar char="§"/>
            </a:pPr>
            <a:r>
              <a:rPr lang="en-US" altLang="en-US" sz="3200"/>
              <a:t>the relatively permanent and limitless storehouse of the memory system</a:t>
            </a:r>
          </a:p>
        </p:txBody>
      </p:sp>
      <p:pic>
        <p:nvPicPr>
          <p:cNvPr id="63494" name="Picture 2054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A Simplified Memory Model</a:t>
            </a:r>
            <a:endParaRPr lang="en-US" altLang="en-US" sz="3600"/>
          </a:p>
        </p:txBody>
      </p:sp>
      <p:grpSp>
        <p:nvGrpSpPr>
          <p:cNvPr id="60445" name="Group 29"/>
          <p:cNvGrpSpPr>
            <a:grpSpLocks/>
          </p:cNvGrpSpPr>
          <p:nvPr/>
        </p:nvGrpSpPr>
        <p:grpSpPr bwMode="auto">
          <a:xfrm>
            <a:off x="228600" y="2286000"/>
            <a:ext cx="8763000" cy="1890713"/>
            <a:chOff x="144" y="1440"/>
            <a:chExt cx="5520" cy="1191"/>
          </a:xfrm>
        </p:grpSpPr>
        <p:sp>
          <p:nvSpPr>
            <p:cNvPr id="60423" name="Rectangle 7"/>
            <p:cNvSpPr>
              <a:spLocks noChangeArrowheads="1"/>
            </p:cNvSpPr>
            <p:nvPr/>
          </p:nvSpPr>
          <p:spPr bwMode="auto">
            <a:xfrm>
              <a:off x="144" y="2016"/>
              <a:ext cx="816" cy="528"/>
            </a:xfrm>
            <a:prstGeom prst="rect">
              <a:avLst/>
            </a:prstGeom>
            <a:solidFill>
              <a:srgbClr val="66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b="1">
                  <a:latin typeface="Arial" charset="0"/>
                </a:rPr>
                <a:t>External</a:t>
              </a:r>
            </a:p>
            <a:p>
              <a:pPr algn="ctr"/>
              <a:r>
                <a:rPr lang="en-US" sz="1800" b="1">
                  <a:latin typeface="Arial" charset="0"/>
                </a:rPr>
                <a:t>events</a:t>
              </a:r>
            </a:p>
          </p:txBody>
        </p:sp>
        <p:sp>
          <p:nvSpPr>
            <p:cNvPr id="60425" name="Rectangle 9"/>
            <p:cNvSpPr>
              <a:spLocks noChangeArrowheads="1"/>
            </p:cNvSpPr>
            <p:nvPr/>
          </p:nvSpPr>
          <p:spPr bwMode="auto">
            <a:xfrm>
              <a:off x="1632" y="2016"/>
              <a:ext cx="816" cy="528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b="1">
                  <a:latin typeface="Arial" charset="0"/>
                </a:rPr>
                <a:t>Sensory</a:t>
              </a:r>
            </a:p>
            <a:p>
              <a:pPr algn="ctr"/>
              <a:r>
                <a:rPr lang="en-US" sz="1800" b="1">
                  <a:latin typeface="Arial" charset="0"/>
                </a:rPr>
                <a:t>memory</a:t>
              </a:r>
            </a:p>
          </p:txBody>
        </p:sp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3264" y="2016"/>
              <a:ext cx="816" cy="528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b="1">
                  <a:latin typeface="Arial" charset="0"/>
                </a:rPr>
                <a:t>Short-term</a:t>
              </a:r>
            </a:p>
            <a:p>
              <a:pPr algn="ctr"/>
              <a:r>
                <a:rPr lang="en-US" sz="1800" b="1">
                  <a:latin typeface="Arial" charset="0"/>
                </a:rPr>
                <a:t>memory</a:t>
              </a:r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>
              <a:off x="4848" y="2016"/>
              <a:ext cx="816" cy="528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b="1">
                  <a:latin typeface="Arial" charset="0"/>
                </a:rPr>
                <a:t>Long-term</a:t>
              </a:r>
            </a:p>
            <a:p>
              <a:pPr algn="ctr"/>
              <a:r>
                <a:rPr lang="en-US" sz="1800" b="1">
                  <a:latin typeface="Arial" charset="0"/>
                </a:rPr>
                <a:t>memory</a:t>
              </a:r>
            </a:p>
          </p:txBody>
        </p:sp>
        <p:sp>
          <p:nvSpPr>
            <p:cNvPr id="60428" name="Line 12"/>
            <p:cNvSpPr>
              <a:spLocks noChangeShapeType="1"/>
            </p:cNvSpPr>
            <p:nvPr/>
          </p:nvSpPr>
          <p:spPr bwMode="auto">
            <a:xfrm>
              <a:off x="960" y="2112"/>
              <a:ext cx="672" cy="0"/>
            </a:xfrm>
            <a:prstGeom prst="line">
              <a:avLst/>
            </a:pr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29" name="Line 13"/>
            <p:cNvSpPr>
              <a:spLocks noChangeShapeType="1"/>
            </p:cNvSpPr>
            <p:nvPr/>
          </p:nvSpPr>
          <p:spPr bwMode="auto">
            <a:xfrm>
              <a:off x="960" y="2256"/>
              <a:ext cx="672" cy="0"/>
            </a:xfrm>
            <a:prstGeom prst="line">
              <a:avLst/>
            </a:pr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0" name="Line 14"/>
            <p:cNvSpPr>
              <a:spLocks noChangeShapeType="1"/>
            </p:cNvSpPr>
            <p:nvPr/>
          </p:nvSpPr>
          <p:spPr bwMode="auto">
            <a:xfrm>
              <a:off x="960" y="2400"/>
              <a:ext cx="672" cy="0"/>
            </a:xfrm>
            <a:prstGeom prst="line">
              <a:avLst/>
            </a:prstGeom>
            <a:noFill/>
            <a:ln w="38100">
              <a:solidFill>
                <a:srgbClr val="66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1" name="Line 15"/>
            <p:cNvSpPr>
              <a:spLocks noChangeShapeType="1"/>
            </p:cNvSpPr>
            <p:nvPr/>
          </p:nvSpPr>
          <p:spPr bwMode="auto">
            <a:xfrm>
              <a:off x="2448" y="2256"/>
              <a:ext cx="816" cy="0"/>
            </a:xfrm>
            <a:prstGeom prst="line">
              <a:avLst/>
            </a:prstGeom>
            <a:noFill/>
            <a:ln w="38100">
              <a:solidFill>
                <a:srgbClr val="33CC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2" name="Line 16"/>
            <p:cNvSpPr>
              <a:spLocks noChangeShapeType="1"/>
            </p:cNvSpPr>
            <p:nvPr/>
          </p:nvSpPr>
          <p:spPr bwMode="auto">
            <a:xfrm>
              <a:off x="4080" y="2160"/>
              <a:ext cx="768" cy="0"/>
            </a:xfrm>
            <a:prstGeom prst="line">
              <a:avLst/>
            </a:prstGeom>
            <a:noFill/>
            <a:ln w="38100">
              <a:solidFill>
                <a:srgbClr val="FF99CC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3" name="Line 17"/>
            <p:cNvSpPr>
              <a:spLocks noChangeShapeType="1"/>
            </p:cNvSpPr>
            <p:nvPr/>
          </p:nvSpPr>
          <p:spPr bwMode="auto">
            <a:xfrm flipH="1">
              <a:off x="4080" y="2400"/>
              <a:ext cx="768" cy="0"/>
            </a:xfrm>
            <a:prstGeom prst="line">
              <a:avLst/>
            </a:prstGeom>
            <a:noFill/>
            <a:ln w="38100">
              <a:solidFill>
                <a:srgbClr val="FFCCCC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4" name="Line 18"/>
            <p:cNvSpPr>
              <a:spLocks noChangeShapeType="1"/>
            </p:cNvSpPr>
            <p:nvPr/>
          </p:nvSpPr>
          <p:spPr bwMode="auto">
            <a:xfrm>
              <a:off x="144" y="2016"/>
              <a:ext cx="816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5" name="Line 19"/>
            <p:cNvSpPr>
              <a:spLocks noChangeShapeType="1"/>
            </p:cNvSpPr>
            <p:nvPr/>
          </p:nvSpPr>
          <p:spPr bwMode="auto">
            <a:xfrm>
              <a:off x="4848" y="2016"/>
              <a:ext cx="816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6" name="Line 20"/>
            <p:cNvSpPr>
              <a:spLocks noChangeShapeType="1"/>
            </p:cNvSpPr>
            <p:nvPr/>
          </p:nvSpPr>
          <p:spPr bwMode="auto">
            <a:xfrm>
              <a:off x="3264" y="2016"/>
              <a:ext cx="816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7" name="Line 21"/>
            <p:cNvSpPr>
              <a:spLocks noChangeShapeType="1"/>
            </p:cNvSpPr>
            <p:nvPr/>
          </p:nvSpPr>
          <p:spPr bwMode="auto">
            <a:xfrm>
              <a:off x="1632" y="2016"/>
              <a:ext cx="816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8" name="Text Box 22"/>
            <p:cNvSpPr txBox="1">
              <a:spLocks noChangeArrowheads="1"/>
            </p:cNvSpPr>
            <p:nvPr/>
          </p:nvSpPr>
          <p:spPr bwMode="auto">
            <a:xfrm>
              <a:off x="720" y="1584"/>
              <a:ext cx="10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Sensory input</a:t>
              </a:r>
            </a:p>
          </p:txBody>
        </p:sp>
        <p:sp>
          <p:nvSpPr>
            <p:cNvPr id="60439" name="Line 23"/>
            <p:cNvSpPr>
              <a:spLocks noChangeShapeType="1"/>
            </p:cNvSpPr>
            <p:nvPr/>
          </p:nvSpPr>
          <p:spPr bwMode="auto">
            <a:xfrm>
              <a:off x="1248" y="1824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0" name="Text Box 24"/>
            <p:cNvSpPr txBox="1">
              <a:spLocks noChangeArrowheads="1"/>
            </p:cNvSpPr>
            <p:nvPr/>
          </p:nvSpPr>
          <p:spPr bwMode="auto">
            <a:xfrm>
              <a:off x="2016" y="1440"/>
              <a:ext cx="162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b="1">
                  <a:latin typeface="Arial" charset="0"/>
                </a:rPr>
                <a:t>Attention to important</a:t>
              </a:r>
            </a:p>
            <a:p>
              <a:pPr algn="ctr"/>
              <a:r>
                <a:rPr lang="en-US" sz="1800" b="1">
                  <a:latin typeface="Arial" charset="0"/>
                </a:rPr>
                <a:t>or novel information</a:t>
              </a:r>
            </a:p>
          </p:txBody>
        </p:sp>
        <p:sp>
          <p:nvSpPr>
            <p:cNvPr id="60441" name="Line 25"/>
            <p:cNvSpPr>
              <a:spLocks noChangeShapeType="1"/>
            </p:cNvSpPr>
            <p:nvPr/>
          </p:nvSpPr>
          <p:spPr bwMode="auto">
            <a:xfrm>
              <a:off x="2832" y="1824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2" name="Text Box 26"/>
            <p:cNvSpPr txBox="1">
              <a:spLocks noChangeArrowheads="1"/>
            </p:cNvSpPr>
            <p:nvPr/>
          </p:nvSpPr>
          <p:spPr bwMode="auto">
            <a:xfrm>
              <a:off x="2496" y="2400"/>
              <a:ext cx="7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Encoding</a:t>
              </a:r>
            </a:p>
          </p:txBody>
        </p:sp>
        <p:sp>
          <p:nvSpPr>
            <p:cNvPr id="60443" name="Text Box 27"/>
            <p:cNvSpPr txBox="1">
              <a:spLocks noChangeArrowheads="1"/>
            </p:cNvSpPr>
            <p:nvPr/>
          </p:nvSpPr>
          <p:spPr bwMode="auto">
            <a:xfrm>
              <a:off x="4076" y="1929"/>
              <a:ext cx="7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Encoding</a:t>
              </a:r>
            </a:p>
          </p:txBody>
        </p:sp>
        <p:sp>
          <p:nvSpPr>
            <p:cNvPr id="60444" name="Text Box 28"/>
            <p:cNvSpPr txBox="1">
              <a:spLocks noChangeArrowheads="1"/>
            </p:cNvSpPr>
            <p:nvPr/>
          </p:nvSpPr>
          <p:spPr bwMode="auto">
            <a:xfrm>
              <a:off x="4076" y="2400"/>
              <a:ext cx="8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Retrieving</a:t>
              </a:r>
            </a:p>
          </p:txBody>
        </p:sp>
      </p:grpSp>
      <p:pic>
        <p:nvPicPr>
          <p:cNvPr id="60447" name="Picture 31" descr="myersinmodules7eco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1011</TotalTime>
  <Words>178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 New Roman</vt:lpstr>
      <vt:lpstr>Arial Black</vt:lpstr>
      <vt:lpstr>Tahoma</vt:lpstr>
      <vt:lpstr>Monotype Sorts</vt:lpstr>
      <vt:lpstr>Arial</vt:lpstr>
      <vt:lpstr>Wingdings</vt:lpstr>
      <vt:lpstr>Contemporary Portrait</vt:lpstr>
      <vt:lpstr>Myers PSYCHOLOGY     Seventh Edition in Modules</vt:lpstr>
      <vt:lpstr>Memory</vt:lpstr>
      <vt:lpstr>Memory</vt:lpstr>
      <vt:lpstr>Memory</vt:lpstr>
      <vt:lpstr>Memory</vt:lpstr>
      <vt:lpstr>Memory</vt:lpstr>
      <vt:lpstr>A Simplified Memory Model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Psychology</dc:title>
  <dc:creator>Preferred Customer</dc:creator>
  <cp:lastModifiedBy> </cp:lastModifiedBy>
  <cp:revision>56</cp:revision>
  <dcterms:created xsi:type="dcterms:W3CDTF">1998-07-07T15:26:24Z</dcterms:created>
  <dcterms:modified xsi:type="dcterms:W3CDTF">2011-01-06T15:35:51Z</dcterms:modified>
</cp:coreProperties>
</file>